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4"/>
  </p:notesMasterIdLst>
  <p:sldIdLst>
    <p:sldId id="256" r:id="rId2"/>
    <p:sldId id="275" r:id="rId3"/>
    <p:sldId id="269" r:id="rId4"/>
    <p:sldId id="257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77" r:id="rId14"/>
    <p:sldId id="278" r:id="rId15"/>
    <p:sldId id="270" r:id="rId16"/>
    <p:sldId id="271" r:id="rId17"/>
    <p:sldId id="273" r:id="rId18"/>
    <p:sldId id="274" r:id="rId19"/>
    <p:sldId id="272" r:id="rId20"/>
    <p:sldId id="267" r:id="rId21"/>
    <p:sldId id="268" r:id="rId22"/>
    <p:sldId id="279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900"/>
    <a:srgbClr val="CC3300"/>
    <a:srgbClr val="FF0000"/>
    <a:srgbClr val="FF3300"/>
    <a:srgbClr val="0066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0E881-AFF7-4439-959F-8FF2FD22CBAF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B040-B982-4CF4-B7BA-CDCD9C593E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76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35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16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627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827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03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012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52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B040-B982-4CF4-B7BA-CDCD9C593E0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28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84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4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97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85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77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198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693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313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74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4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65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1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48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91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1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70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0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82663F0-0613-475B-9C8F-6A9087D904FB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0D3B4CC-123B-438C-90CF-7D702AFCE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7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ernard@rosset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org/php-logo-virus.jpg/non-existent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alpoole.com/blog/2011/04/setting-up-php-fastcgi-and-nginx-dont-trust-the-tutorials-check-your-configuratio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nginx.org/nginx/ticket/32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ginx.org/r/loc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hp.net/cgi.fix_pathinfo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hp.net/manual/en/install.fpm.configuration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hp.net/error_lo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osset.ne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rosset.net/LAMP_just_died.pptx" TargetMode="External"/><Relationship Id="rId2" Type="http://schemas.openxmlformats.org/officeDocument/2006/relationships/hyperlink" Target="http://goo.gl/forms/P5gcuWtKU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olpandaca.wordpress.com/2012/03/20/apache-mpm-worker-prefork-mod_php-mod_fcgid-mod_fastcgi-php-fpm-and-nginx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ginx.org/en/pgp_keys.html" TargetMode="External"/><Relationship Id="rId2" Type="http://schemas.openxmlformats.org/officeDocument/2006/relationships/hyperlink" Target="http://nginx.org/en/linux_packag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rac.nginx.org/nginx/ticket/16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deb.org/instruc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9448800" cy="23876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The LAMP Just </a:t>
            </a:r>
            <a:r>
              <a:rPr lang="fr-FR" sz="4800" dirty="0" err="1" smtClean="0"/>
              <a:t>Died</a:t>
            </a:r>
            <a:r>
              <a:rPr lang="fr-FR" sz="4800" dirty="0" smtClean="0"/>
              <a:t>: </a:t>
            </a:r>
            <a:r>
              <a:rPr lang="fr-FR" sz="4800" dirty="0" err="1" smtClean="0"/>
              <a:t>Follow</a:t>
            </a:r>
            <a:r>
              <a:rPr lang="fr-FR" sz="4800" dirty="0" smtClean="0"/>
              <a:t> the Light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09799" y="3178629"/>
            <a:ext cx="9144000" cy="1269771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nginx.conf</a:t>
            </a:r>
            <a:r>
              <a:rPr lang="fr-FR" dirty="0" smtClean="0"/>
              <a:t> 2014 – San Francisco</a:t>
            </a:r>
          </a:p>
          <a:p>
            <a:r>
              <a:rPr lang="fr-FR" dirty="0" smtClean="0"/>
              <a:t>Speaker: Bernard Rosset</a:t>
            </a:r>
          </a:p>
          <a:p>
            <a:r>
              <a:rPr lang="fr-FR" dirty="0" smtClean="0">
                <a:hlinkClick r:id="rId2"/>
              </a:rPr>
              <a:t>bernard@rosset.net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450" y="5028478"/>
            <a:ext cx="1504950" cy="809625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0313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Configuring</a:t>
            </a:r>
            <a:r>
              <a:rPr lang="fr-FR" dirty="0" smtClean="0"/>
              <a:t> PHP-FPM (&amp; </a:t>
            </a:r>
            <a:r>
              <a:rPr lang="fr-FR" dirty="0" err="1" smtClean="0"/>
              <a:t>nginx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0000" y="1852258"/>
            <a:ext cx="1023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PHP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date.timezone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nginx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index.php</a:t>
            </a:r>
            <a:r>
              <a:rPr lang="fr-FR" dirty="0" smtClean="0"/>
              <a:t> to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index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PHP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fastcgi_params</a:t>
            </a:r>
            <a:endParaRPr lang="fr-F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fastcgi_param</a:t>
            </a:r>
            <a:r>
              <a:rPr lang="fr-FR" dirty="0" smtClean="0"/>
              <a:t>: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SCRIPT_FILENAME</a:t>
            </a:r>
            <a:endParaRPr lang="fr-FR" dirty="0" smtClean="0"/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fastcgi_pass</a:t>
            </a:r>
            <a:endParaRPr lang="fr-F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Basic </a:t>
            </a:r>
            <a:r>
              <a:rPr lang="fr-FR" dirty="0" err="1" smtClean="0"/>
              <a:t>nginx</a:t>
            </a:r>
            <a:r>
              <a:rPr lang="fr-FR" dirty="0" smtClean="0"/>
              <a:t> </a:t>
            </a:r>
            <a:r>
              <a:rPr lang="fr-FR" dirty="0" err="1" smtClean="0"/>
              <a:t>frontend</a:t>
            </a:r>
            <a:r>
              <a:rPr lang="fr-FR" dirty="0" smtClean="0"/>
              <a:t> + PHP </a:t>
            </a:r>
            <a:r>
              <a:rPr lang="fr-FR" dirty="0" err="1" smtClean="0"/>
              <a:t>backend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9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Full-</a:t>
            </a:r>
            <a:r>
              <a:rPr lang="fr-FR" dirty="0" err="1" smtClean="0"/>
              <a:t>fledged</a:t>
            </a:r>
            <a:r>
              <a:rPr lang="fr-FR" dirty="0" smtClean="0"/>
              <a:t> PHP </a:t>
            </a:r>
            <a:r>
              <a:rPr lang="fr-FR" dirty="0" err="1" smtClean="0"/>
              <a:t>environment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You </a:t>
            </a:r>
            <a:r>
              <a:rPr lang="fr-FR" dirty="0" err="1" smtClean="0"/>
              <a:t>want</a:t>
            </a:r>
            <a:r>
              <a:rPr lang="fr-FR" dirty="0" smtClean="0"/>
              <a:t> PATH_INFO set!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Easy</a:t>
            </a:r>
            <a:r>
              <a:rPr lang="fr-FR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fastcgi_split_path_info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</a:t>
            </a:r>
            <a:r>
              <a:rPr lang="fr-FR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(.+</a:t>
            </a:r>
            <a:r>
              <a:rPr lang="fr-FR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r>
              <a:rPr lang="fr-FR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\.</a:t>
            </a:r>
            <a:r>
              <a:rPr lang="fr-FR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fr-FR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(/.*)?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fastcgi_param</a:t>
            </a:r>
            <a:r>
              <a:rPr lang="fr-FR" dirty="0" smtClean="0"/>
              <a:t> for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PATH_INFO</a:t>
            </a:r>
          </a:p>
        </p:txBody>
      </p:sp>
    </p:spTree>
    <p:extLst>
      <p:ext uri="{BB962C8B-B14F-4D97-AF65-F5344CB8AC3E}">
        <p14:creationId xmlns:p14="http://schemas.microsoft.com/office/powerpoint/2010/main" val="28156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Security </a:t>
            </a:r>
            <a:r>
              <a:rPr lang="fr-FR" dirty="0" err="1" smtClean="0"/>
              <a:t>hardening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example.org/php-logo-virus.jpg/non-existent.php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Why not 404?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Who denied?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Problem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Arbitrary code </a:t>
            </a:r>
            <a:r>
              <a:rPr lang="en-US" dirty="0" smtClean="0"/>
              <a:t>execution</a:t>
            </a:r>
          </a:p>
          <a:p>
            <a:pPr marL="0" indent="0">
              <a:buNone/>
            </a:pPr>
            <a:r>
              <a:rPr lang="en-US" sz="2000" dirty="0" smtClean="0"/>
              <a:t>PHP &lt; v5.3.9 does not have </a:t>
            </a:r>
            <a:r>
              <a:rPr lang="en-US" sz="2000" dirty="0"/>
              <a:t>the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security.limit_extensions</a:t>
            </a:r>
            <a:r>
              <a:rPr lang="en-US" sz="2000" dirty="0" smtClean="0"/>
              <a:t> feature</a:t>
            </a:r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pPr marL="0" indent="0">
              <a:buNone/>
            </a:pP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://nealpoole.com/blog/2011/04/setting-up-php-fastcgi-and-nginx-dont-trust-the-tutorials-check-your-configuration/</a:t>
            </a:r>
            <a:r>
              <a:rPr lang="en-US" dirty="0"/>
              <a:t> had it almost </a:t>
            </a:r>
            <a:r>
              <a:rPr lang="en-US" dirty="0" smtClean="0"/>
              <a:t>right:</a:t>
            </a:r>
          </a:p>
          <a:p>
            <a:pPr marL="0" indent="0">
              <a:buNone/>
            </a:pPr>
            <a:r>
              <a:rPr lang="en-US" dirty="0" smtClean="0"/>
              <a:t>Right </a:t>
            </a:r>
            <a:r>
              <a:rPr lang="en-US" dirty="0"/>
              <a:t>problem… some wrong solutions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Security </a:t>
            </a:r>
            <a:r>
              <a:rPr lang="fr-FR" dirty="0" err="1" smtClean="0"/>
              <a:t>hardening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5050"/>
                </a:solidFill>
              </a:rPr>
              <a:t>the </a:t>
            </a:r>
            <a:r>
              <a:rPr lang="fr-FR" dirty="0" err="1" smtClean="0">
                <a:solidFill>
                  <a:srgbClr val="FF5050"/>
                </a:solidFill>
              </a:rPr>
              <a:t>Dark</a:t>
            </a:r>
            <a:r>
              <a:rPr lang="fr-FR" dirty="0" smtClean="0">
                <a:solidFill>
                  <a:srgbClr val="FF5050"/>
                </a:solidFill>
              </a:rPr>
              <a:t> </a:t>
            </a:r>
            <a:r>
              <a:rPr lang="fr-FR" dirty="0" err="1" smtClean="0">
                <a:solidFill>
                  <a:srgbClr val="FF5050"/>
                </a:solidFill>
              </a:rPr>
              <a:t>side</a:t>
            </a:r>
            <a:endParaRPr lang="fr-FR" dirty="0">
              <a:solidFill>
                <a:srgbClr val="FF5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5050"/>
                </a:solidFill>
              </a:rPr>
              <a:t>Wrong solution</a:t>
            </a:r>
            <a:endParaRPr lang="en-US" dirty="0" smtClean="0">
              <a:solidFill>
                <a:srgbClr val="FF5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Use </a:t>
            </a:r>
            <a:r>
              <a:rPr lang="fr-FR" dirty="0" err="1" smtClean="0"/>
              <a:t>try_files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… use a </a:t>
            </a:r>
            <a:r>
              <a:rPr lang="fr-FR" dirty="0" err="1" smtClean="0"/>
              <a:t>workaround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 This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an </a:t>
            </a:r>
            <a:r>
              <a:rPr lang="fr-FR" dirty="0" err="1" smtClean="0">
                <a:sym typeface="Wingdings" panose="05000000000000000000" pitchFamily="2" charset="2"/>
              </a:rPr>
              <a:t>early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sign</a:t>
            </a:r>
            <a:r>
              <a:rPr lang="fr-FR" dirty="0" smtClean="0">
                <a:sym typeface="Wingdings" panose="05000000000000000000" pitchFamily="2" charset="2"/>
              </a:rPr>
              <a:t> design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wrong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>
                <a:hlinkClick r:id="rId3"/>
              </a:rPr>
              <a:t>http://trac.nginx.org/nginx/ticket/321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393371" y="2759303"/>
            <a:ext cx="9265920" cy="2308324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location ~ \.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/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fastcgi_split_path_info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^(.+?\.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)(/.*)?$;</a:t>
            </a:r>
          </a:p>
          <a:p>
            <a:pPr lvl="1"/>
            <a:endParaRPr lang="fr-F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try_files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fr-FR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fastcgi_scriptname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=404;</a:t>
            </a:r>
          </a:p>
          <a:p>
            <a:pPr lvl="1"/>
            <a:endParaRPr lang="fr-F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fastcgi_param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SCRIPT_FILENAME $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document_root$fastcgi_script_name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fastcgi_param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PATH_INFO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fr-FR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fastcgi_path_info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09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Security </a:t>
            </a:r>
            <a:r>
              <a:rPr lang="fr-FR" dirty="0" err="1" smtClean="0"/>
              <a:t>hardening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the Light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side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Right solution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Obvious</a:t>
            </a:r>
            <a:r>
              <a:rPr lang="fr-FR" dirty="0" smtClean="0"/>
              <a:t>: </a:t>
            </a:r>
            <a:r>
              <a:rPr lang="fr-FR" dirty="0" err="1" smtClean="0"/>
              <a:t>Exclude</a:t>
            </a:r>
            <a:r>
              <a:rPr lang="fr-FR" dirty="0" smtClean="0"/>
              <a:t> </a:t>
            </a:r>
            <a:r>
              <a:rPr lang="fr-FR" dirty="0" err="1" smtClean="0"/>
              <a:t>upload</a:t>
            </a:r>
            <a:r>
              <a:rPr lang="fr-FR" dirty="0" smtClean="0"/>
              <a:t> </a:t>
            </a:r>
            <a:r>
              <a:rPr lang="fr-FR" dirty="0" err="1" smtClean="0"/>
              <a:t>dirs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PHP </a:t>
            </a:r>
            <a:r>
              <a:rPr lang="fr-FR" dirty="0" err="1" smtClean="0"/>
              <a:t>processing</a:t>
            </a:r>
            <a:r>
              <a:rPr lang="fr-FR" dirty="0" smtClean="0"/>
              <a:t>. If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root</a:t>
            </a:r>
            <a:r>
              <a:rPr lang="fr-FR" dirty="0" smtClean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Add location matching the uploads </a:t>
            </a:r>
            <a:r>
              <a:rPr lang="en-US" dirty="0" smtClean="0"/>
              <a:t>sub-tree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Ensure </a:t>
            </a:r>
            <a:r>
              <a:rPr lang="en-US" dirty="0"/>
              <a:t>it has </a:t>
            </a:r>
            <a:r>
              <a:rPr lang="en-US" dirty="0" smtClean="0"/>
              <a:t>priority (location modifier precedence: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nginx.org/r/location</a:t>
            </a:r>
            <a:r>
              <a:rPr lang="en-US" dirty="0" smtClean="0"/>
              <a:t>)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Set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cgi.fix_pathinfo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=0</a:t>
            </a:r>
            <a:r>
              <a:rPr lang="fr-FR" dirty="0" smtClean="0"/>
              <a:t> in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php.ini</a:t>
            </a:r>
          </a:p>
          <a:p>
            <a:pPr marL="457200" lvl="1" indent="0">
              <a:buNone/>
            </a:pPr>
            <a:r>
              <a:rPr lang="fr-FR" dirty="0" smtClean="0">
                <a:sym typeface="Wingdings" panose="05000000000000000000" pitchFamily="2" charset="2"/>
                <a:hlinkClick r:id="rId4"/>
              </a:rPr>
              <a:t>https</a:t>
            </a:r>
            <a:r>
              <a:rPr lang="fr-FR" dirty="0">
                <a:sym typeface="Wingdings" panose="05000000000000000000" pitchFamily="2" charset="2"/>
                <a:hlinkClick r:id="rId4"/>
              </a:rPr>
              <a:t>://php.net/cgi.fix_pathinfo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6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Advanced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for </a:t>
            </a:r>
            <a:r>
              <a:rPr lang="fr-FR" dirty="0" err="1" smtClean="0"/>
              <a:t>special</a:t>
            </a:r>
            <a:r>
              <a:rPr lang="fr-FR" dirty="0" smtClean="0"/>
              <a:t> use cases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8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Simple </a:t>
            </a:r>
            <a:r>
              <a:rPr lang="fr-FR" dirty="0" err="1" smtClean="0"/>
              <a:t>caching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nginx</a:t>
            </a:r>
            <a:r>
              <a:rPr lang="fr-FR" dirty="0" smtClean="0"/>
              <a:t> </a:t>
            </a:r>
            <a:r>
              <a:rPr lang="fr-FR" dirty="0" err="1" smtClean="0"/>
              <a:t>fastcgi</a:t>
            </a:r>
            <a:r>
              <a:rPr lang="fr-FR" dirty="0" smtClean="0"/>
              <a:t> module </a:t>
            </a:r>
            <a:r>
              <a:rPr lang="fr-FR" dirty="0" err="1" smtClean="0"/>
              <a:t>integrates</a:t>
            </a:r>
            <a:r>
              <a:rPr lang="fr-FR" dirty="0" smtClean="0"/>
              <a:t> a </a:t>
            </a:r>
            <a:r>
              <a:rPr lang="fr-FR" dirty="0" err="1" smtClean="0"/>
              <a:t>caching</a:t>
            </a:r>
            <a:r>
              <a:rPr lang="fr-FR" dirty="0" smtClean="0"/>
              <a:t> system</a:t>
            </a:r>
          </a:p>
          <a:p>
            <a:r>
              <a:rPr lang="fr-FR" dirty="0" err="1" smtClean="0"/>
              <a:t>Dynamic</a:t>
            </a:r>
            <a:r>
              <a:rPr lang="fr-FR" dirty="0" smtClean="0"/>
              <a:t> + Cache = </a:t>
            </a:r>
            <a:r>
              <a:rPr lang="fr-FR" dirty="0" err="1" smtClean="0"/>
              <a:t>Static</a:t>
            </a:r>
            <a:r>
              <a:rPr lang="fr-FR" dirty="0"/>
              <a:t> </a:t>
            </a:r>
            <a:r>
              <a:rPr lang="fr-FR" dirty="0" smtClean="0">
                <a:sym typeface="Wingdings" panose="05000000000000000000" pitchFamily="2" charset="2"/>
              </a:rPr>
              <a:t> High </a:t>
            </a:r>
            <a:r>
              <a:rPr lang="fr-FR" dirty="0" err="1" smtClean="0">
                <a:sym typeface="Wingdings" panose="05000000000000000000" pitchFamily="2" charset="2"/>
              </a:rPr>
              <a:t>Availability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fastcgi_cache_path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at http </a:t>
            </a:r>
            <a:r>
              <a:rPr lang="fr-FR" dirty="0" err="1" smtClean="0"/>
              <a:t>level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Configures </a:t>
            </a:r>
            <a:r>
              <a:rPr lang="fr-FR" dirty="0" err="1" smtClean="0"/>
              <a:t>disk</a:t>
            </a:r>
            <a:r>
              <a:rPr lang="fr-FR" dirty="0" smtClean="0"/>
              <a:t> </a:t>
            </a:r>
            <a:r>
              <a:rPr lang="fr-FR" dirty="0" err="1" smtClean="0"/>
              <a:t>path</a:t>
            </a:r>
            <a:r>
              <a:rPr lang="fr-FR" dirty="0" smtClean="0"/>
              <a:t> for </a:t>
            </a:r>
            <a:r>
              <a:rPr lang="fr-FR" dirty="0" err="1" smtClean="0"/>
              <a:t>cached</a:t>
            </a:r>
            <a:r>
              <a:rPr lang="fr-FR" dirty="0" smtClean="0"/>
              <a:t> content + memory zone for index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fastcgi_cache</a:t>
            </a:r>
            <a:r>
              <a:rPr lang="fr-FR" dirty="0" smtClean="0"/>
              <a:t> </a:t>
            </a:r>
            <a:r>
              <a:rPr lang="fr-FR" dirty="0" err="1" smtClean="0"/>
              <a:t>activates</a:t>
            </a:r>
            <a:r>
              <a:rPr lang="fr-FR" dirty="0" smtClean="0"/>
              <a:t> the use of a cache zone in a block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fastcgi_cache_valid</a:t>
            </a:r>
            <a:r>
              <a:rPr lang="fr-FR" dirty="0" smtClean="0"/>
              <a:t> sets </a:t>
            </a:r>
            <a:r>
              <a:rPr lang="fr-FR" dirty="0" err="1" smtClean="0"/>
              <a:t>validity</a:t>
            </a:r>
            <a:r>
              <a:rPr lang="fr-FR" dirty="0" smtClean="0"/>
              <a:t> (</a:t>
            </a:r>
            <a:r>
              <a:rPr lang="fr-FR" dirty="0" err="1" smtClean="0"/>
              <a:t>freshness</a:t>
            </a:r>
            <a:r>
              <a:rPr lang="fr-FR" dirty="0" smtClean="0"/>
              <a:t>)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status</a:t>
            </a:r>
            <a:r>
              <a:rPr lang="fr-FR" dirty="0" smtClean="0"/>
              <a:t> code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2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PHP pools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Pool = ‘</a:t>
            </a:r>
            <a:r>
              <a:rPr lang="fr-FR" dirty="0" err="1" smtClean="0"/>
              <a:t>forked</a:t>
            </a:r>
            <a:r>
              <a:rPr lang="fr-FR" dirty="0" smtClean="0"/>
              <a:t>’ </a:t>
            </a:r>
            <a:r>
              <a:rPr lang="fr-FR" dirty="0" err="1" smtClean="0"/>
              <a:t>environment</a:t>
            </a:r>
            <a:endParaRPr lang="fr-FR" dirty="0" smtClean="0"/>
          </a:p>
          <a:p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listener</a:t>
            </a:r>
            <a:r>
              <a:rPr lang="fr-FR" dirty="0" smtClean="0"/>
              <a:t> (</a:t>
            </a:r>
            <a:r>
              <a:rPr lang="fr-FR" dirty="0" err="1" smtClean="0"/>
              <a:t>separated</a:t>
            </a:r>
            <a:r>
              <a:rPr lang="fr-FR" dirty="0" smtClean="0"/>
              <a:t> </a:t>
            </a:r>
            <a:r>
              <a:rPr lang="fr-FR" dirty="0" err="1" smtClean="0"/>
              <a:t>interpreter</a:t>
            </a:r>
            <a:r>
              <a:rPr lang="fr-FR" dirty="0" smtClean="0"/>
              <a:t>), </a:t>
            </a:r>
            <a:r>
              <a:rPr lang="fr-FR" dirty="0" err="1" smtClean="0"/>
              <a:t>workers</a:t>
            </a:r>
            <a:r>
              <a:rPr lang="fr-FR" dirty="0" smtClean="0"/>
              <a:t>, </a:t>
            </a:r>
            <a:r>
              <a:rPr lang="fr-FR" dirty="0" err="1" smtClean="0"/>
              <a:t>chroot</a:t>
            </a:r>
            <a:r>
              <a:rPr lang="fr-FR" dirty="0" smtClean="0"/>
              <a:t> </a:t>
            </a:r>
            <a:r>
              <a:rPr lang="fr-FR" dirty="0" err="1" smtClean="0"/>
              <a:t>possibility</a:t>
            </a:r>
            <a:r>
              <a:rPr lang="fr-FR" dirty="0" smtClean="0"/>
              <a:t>…</a:t>
            </a:r>
          </a:p>
          <a:p>
            <a:r>
              <a:rPr lang="fr-FR" dirty="0"/>
              <a:t>May </a:t>
            </a:r>
            <a:r>
              <a:rPr lang="fr-FR" dirty="0" err="1"/>
              <a:t>override</a:t>
            </a:r>
            <a:r>
              <a:rPr lang="fr-FR" dirty="0"/>
              <a:t> 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php.ini</a:t>
            </a:r>
            <a:r>
              <a:rPr lang="fr-FR" dirty="0"/>
              <a:t> values for local </a:t>
            </a:r>
            <a:r>
              <a:rPr lang="fr-FR" dirty="0" err="1" smtClean="0"/>
              <a:t>interpreter</a:t>
            </a:r>
            <a:endParaRPr lang="fr-FR" dirty="0" smtClean="0"/>
          </a:p>
          <a:p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statistics</a:t>
            </a:r>
            <a:endParaRPr lang="fr-FR" dirty="0" smtClean="0"/>
          </a:p>
          <a:p>
            <a:pPr lvl="1"/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pm.status</a:t>
            </a:r>
            <a:r>
              <a:rPr lang="fr-FR" dirty="0" smtClean="0"/>
              <a:t> </a:t>
            </a:r>
            <a:r>
              <a:rPr lang="fr-FR" dirty="0"/>
              <a:t>set to </a:t>
            </a:r>
            <a:r>
              <a:rPr lang="fr-FR" dirty="0" err="1"/>
              <a:t>status</a:t>
            </a:r>
            <a:r>
              <a:rPr lang="fr-FR" dirty="0"/>
              <a:t> </a:t>
            </a:r>
            <a:r>
              <a:rPr lang="fr-FR" dirty="0" err="1"/>
              <a:t>path</a:t>
            </a:r>
            <a:endParaRPr lang="fr-FR" dirty="0"/>
          </a:p>
          <a:p>
            <a:pPr lvl="1"/>
            <a:r>
              <a:rPr lang="fr-FR" dirty="0" err="1" smtClean="0"/>
              <a:t>Matching</a:t>
            </a:r>
            <a:r>
              <a:rPr lang="fr-FR" dirty="0" smtClean="0"/>
              <a:t> </a:t>
            </a:r>
            <a:r>
              <a:rPr lang="fr-FR" dirty="0" err="1"/>
              <a:t>nginx</a:t>
            </a:r>
            <a:r>
              <a:rPr lang="fr-FR" dirty="0"/>
              <a:t>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  <a:r>
              <a:rPr lang="fr-FR" dirty="0" smtClean="0"/>
              <a:t>: </a:t>
            </a:r>
            <a:r>
              <a:rPr lang="fr-FR" dirty="0" err="1"/>
              <a:t>beware</a:t>
            </a:r>
            <a:r>
              <a:rPr lang="fr-FR" dirty="0"/>
              <a:t> the </a:t>
            </a:r>
            <a:r>
              <a:rPr lang="fr-FR" dirty="0" err="1"/>
              <a:t>access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700" dirty="0">
                <a:hlinkClick r:id="rId2"/>
              </a:rPr>
              <a:t>https://</a:t>
            </a:r>
            <a:r>
              <a:rPr lang="fr-FR" sz="1700" dirty="0" smtClean="0">
                <a:hlinkClick r:id="rId2"/>
              </a:rPr>
              <a:t>php.net/manual/en/install.fpm.configuration.php</a:t>
            </a:r>
            <a:endParaRPr lang="fr-FR" sz="1700" dirty="0" smtClean="0"/>
          </a:p>
        </p:txBody>
      </p:sp>
    </p:spTree>
    <p:extLst>
      <p:ext uri="{BB962C8B-B14F-4D97-AF65-F5344CB8AC3E}">
        <p14:creationId xmlns:p14="http://schemas.microsoft.com/office/powerpoint/2010/main" val="357260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Logs</a:t>
            </a:r>
            <a:br>
              <a:rPr lang="fr-FR" dirty="0" smtClean="0"/>
            </a:br>
            <a:r>
              <a:rPr lang="fr-FR" sz="1800" dirty="0">
                <a:sym typeface="Wingdings" panose="05000000000000000000" pitchFamily="2" charset="2"/>
                <a:hlinkClick r:id="rId2"/>
              </a:rPr>
              <a:t>https://php.net/error_log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By default,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error_log</a:t>
            </a:r>
            <a:r>
              <a:rPr lang="fr-FR" dirty="0" smtClean="0"/>
              <a:t> not set </a:t>
            </a:r>
            <a:r>
              <a:rPr lang="fr-FR" dirty="0" smtClean="0">
                <a:sym typeface="Wingdings" panose="05000000000000000000" pitchFamily="2" charset="2"/>
              </a:rPr>
              <a:t> ‘sent to SAPI </a:t>
            </a:r>
            <a:r>
              <a:rPr lang="fr-FR" dirty="0" err="1" smtClean="0">
                <a:sym typeface="Wingdings" panose="05000000000000000000" pitchFamily="2" charset="2"/>
              </a:rPr>
              <a:t>error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logger</a:t>
            </a:r>
            <a:r>
              <a:rPr lang="fr-FR" dirty="0" smtClean="0">
                <a:sym typeface="Wingdings" panose="05000000000000000000" pitchFamily="2" charset="2"/>
              </a:rPr>
              <a:t>’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PHP-FPM: sent back </a:t>
            </a:r>
            <a:r>
              <a:rPr lang="fr-FR" dirty="0" err="1" smtClean="0">
                <a:sym typeface="Wingdings" panose="05000000000000000000" pitchFamily="2" charset="2"/>
              </a:rPr>
              <a:t>through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FastCGI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nginx</a:t>
            </a:r>
            <a:r>
              <a:rPr lang="fr-FR" dirty="0" smtClean="0">
                <a:sym typeface="Wingdings" panose="05000000000000000000" pitchFamily="2" charset="2"/>
              </a:rPr>
              <a:t>  </a:t>
            </a:r>
            <a:r>
              <a:rPr lang="fr-FR" dirty="0" err="1" smtClean="0">
                <a:sym typeface="Wingdings" panose="05000000000000000000" pitchFamily="2" charset="2"/>
              </a:rPr>
              <a:t>nginx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error</a:t>
            </a:r>
            <a:r>
              <a:rPr lang="fr-FR" dirty="0" smtClean="0">
                <a:sym typeface="Wingdings" panose="05000000000000000000" pitchFamily="2" charset="2"/>
              </a:rPr>
              <a:t> log</a:t>
            </a:r>
            <a:endParaRPr lang="fr-FR" dirty="0" smtClean="0"/>
          </a:p>
          <a:p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error_log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set</a:t>
            </a:r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php.ini</a:t>
            </a:r>
            <a:r>
              <a:rPr lang="fr-FR" dirty="0" smtClean="0"/>
              <a:t>: relative to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DOCUMENT_ROOT</a:t>
            </a:r>
            <a:r>
              <a:rPr lang="fr-FR" dirty="0" smtClean="0"/>
              <a:t> (sent by </a:t>
            </a:r>
            <a:r>
              <a:rPr lang="fr-FR" dirty="0" err="1" smtClean="0"/>
              <a:t>nginx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pools/*.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conf</a:t>
            </a:r>
            <a:r>
              <a:rPr lang="fr-FR" dirty="0" smtClean="0"/>
              <a:t>: relative to pool </a:t>
            </a:r>
            <a:r>
              <a:rPr lang="fr-FR" dirty="0" err="1" smtClean="0"/>
              <a:t>prefix</a:t>
            </a:r>
            <a:r>
              <a:rPr lang="fr-FR" dirty="0" smtClean="0"/>
              <a:t> (default /</a:t>
            </a:r>
            <a:r>
              <a:rPr lang="fr-FR" dirty="0" err="1" smtClean="0"/>
              <a:t>usr</a:t>
            </a:r>
            <a:r>
              <a:rPr lang="fr-FR" dirty="0" smtClean="0"/>
              <a:t>/)</a:t>
            </a:r>
          </a:p>
          <a:p>
            <a:r>
              <a:rPr lang="fr-FR" dirty="0" smtClean="0"/>
              <a:t>Be </a:t>
            </a:r>
            <a:r>
              <a:rPr lang="fr-FR" dirty="0" err="1" smtClean="0"/>
              <a:t>careful</a:t>
            </a:r>
            <a:r>
              <a:rPr lang="fr-FR" dirty="0" smtClean="0"/>
              <a:t> of log </a:t>
            </a:r>
            <a:r>
              <a:rPr lang="fr-FR" dirty="0" err="1" smtClean="0"/>
              <a:t>rights</a:t>
            </a:r>
            <a:r>
              <a:rPr lang="fr-FR" dirty="0" smtClean="0"/>
              <a:t> &amp; location</a:t>
            </a:r>
            <a:endParaRPr lang="fr-FR" dirty="0"/>
          </a:p>
          <a:p>
            <a:pPr lvl="1"/>
            <a:r>
              <a:rPr lang="fr-FR" dirty="0" smtClean="0"/>
              <a:t>Write: PHP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1"/>
            <a:r>
              <a:rPr lang="fr-FR" dirty="0" smtClean="0"/>
              <a:t>Read: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serving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as Web content…</a:t>
            </a:r>
          </a:p>
          <a:p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catch_workers_output</a:t>
            </a:r>
            <a:r>
              <a:rPr lang="fr-FR" dirty="0" smtClean="0">
                <a:cs typeface="Consolas" panose="020B0609020204030204" pitchFamily="49" charset="0"/>
              </a:rPr>
              <a:t> </a:t>
            </a:r>
            <a:r>
              <a:rPr lang="fr-FR" dirty="0" err="1" smtClean="0">
                <a:cs typeface="Consolas" panose="020B0609020204030204" pitchFamily="49" charset="0"/>
              </a:rPr>
              <a:t>was</a:t>
            </a:r>
            <a:r>
              <a:rPr lang="fr-FR" dirty="0" smtClean="0">
                <a:cs typeface="Consolas" panose="020B0609020204030204" pitchFamily="49" charset="0"/>
              </a:rPr>
              <a:t> </a:t>
            </a:r>
            <a:r>
              <a:rPr lang="fr-FR" dirty="0" err="1" smtClean="0">
                <a:cs typeface="Consolas" panose="020B0609020204030204" pitchFamily="49" charset="0"/>
              </a:rPr>
              <a:t>supposed</a:t>
            </a:r>
            <a:r>
              <a:rPr lang="fr-FR" dirty="0" smtClean="0">
                <a:cs typeface="Consolas" panose="020B0609020204030204" pitchFamily="49" charset="0"/>
              </a:rPr>
              <a:t> to </a:t>
            </a:r>
            <a:r>
              <a:rPr lang="fr-FR" dirty="0" err="1" smtClean="0">
                <a:cs typeface="Consolas" panose="020B0609020204030204" pitchFamily="49" charset="0"/>
              </a:rPr>
              <a:t>be</a:t>
            </a:r>
            <a:r>
              <a:rPr lang="fr-FR" dirty="0" smtClean="0">
                <a:cs typeface="Consolas" panose="020B0609020204030204" pitchFamily="49" charset="0"/>
              </a:rPr>
              <a:t> </a:t>
            </a:r>
            <a:r>
              <a:rPr lang="fr-FR" dirty="0" err="1" smtClean="0">
                <a:cs typeface="Consolas" panose="020B0609020204030204" pitchFamily="49" charset="0"/>
              </a:rPr>
              <a:t>useful</a:t>
            </a:r>
            <a:r>
              <a:rPr lang="fr-FR" dirty="0" smtClean="0">
                <a:cs typeface="Consolas" panose="020B0609020204030204" pitchFamily="49" charset="0"/>
              </a:rPr>
              <a:t>…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not set,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stderr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will be redirected to 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/null according to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FastCGI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specs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.”</a:t>
            </a:r>
            <a:endParaRPr lang="fr-F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Listening</a:t>
            </a:r>
            <a:r>
              <a:rPr lang="fr-FR" dirty="0" smtClean="0"/>
              <a:t> to </a:t>
            </a:r>
            <a:r>
              <a:rPr lang="fr-FR" dirty="0" err="1" smtClean="0"/>
              <a:t>nginx</a:t>
            </a:r>
            <a:r>
              <a:rPr lang="fr-FR" dirty="0" smtClean="0"/>
              <a:t> – PHP-FPM</a:t>
            </a:r>
            <a:br>
              <a:rPr lang="fr-FR" dirty="0" smtClean="0"/>
            </a:br>
            <a:r>
              <a:rPr lang="fr-FR" sz="1800" dirty="0" err="1"/>
              <a:t>Sometimes</a:t>
            </a:r>
            <a:r>
              <a:rPr lang="fr-FR" sz="1800" dirty="0"/>
              <a:t> </a:t>
            </a:r>
            <a:r>
              <a:rPr lang="fr-FR" sz="1800" dirty="0" err="1"/>
              <a:t>things</a:t>
            </a:r>
            <a:r>
              <a:rPr lang="fr-FR" sz="1800" dirty="0"/>
              <a:t> </a:t>
            </a:r>
            <a:r>
              <a:rPr lang="fr-FR" sz="1800" dirty="0" err="1"/>
              <a:t>just</a:t>
            </a:r>
            <a:r>
              <a:rPr lang="fr-FR" sz="1800" dirty="0"/>
              <a:t> go </a:t>
            </a:r>
            <a:r>
              <a:rPr lang="fr-FR" sz="1800" dirty="0" err="1"/>
              <a:t>wrong</a:t>
            </a:r>
            <a:r>
              <a:rPr lang="fr-FR" sz="1800" dirty="0" smtClean="0"/>
              <a:t>…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err="1" smtClean="0"/>
              <a:t>Problem</a:t>
            </a:r>
            <a:endParaRPr lang="fr-FR" b="1" dirty="0" smtClean="0"/>
          </a:p>
          <a:p>
            <a:r>
              <a:rPr lang="fr-FR" dirty="0" err="1" smtClean="0"/>
              <a:t>Empty</a:t>
            </a:r>
            <a:r>
              <a:rPr lang="fr-FR" dirty="0" smtClean="0"/>
              <a:t> page or </a:t>
            </a:r>
            <a:r>
              <a:rPr lang="fr-FR" dirty="0" err="1" smtClean="0"/>
              <a:t>raw</a:t>
            </a:r>
            <a:r>
              <a:rPr lang="fr-FR" dirty="0" smtClean="0"/>
              <a:t> file sent</a:t>
            </a:r>
          </a:p>
          <a:p>
            <a:r>
              <a:rPr lang="fr-FR" dirty="0" smtClean="0"/>
              <a:t>No (or not explicit </a:t>
            </a:r>
            <a:r>
              <a:rPr lang="fr-FR" dirty="0" err="1" smtClean="0"/>
              <a:t>enough</a:t>
            </a:r>
            <a:r>
              <a:rPr lang="fr-FR" dirty="0" smtClean="0"/>
              <a:t>) </a:t>
            </a:r>
            <a:r>
              <a:rPr lang="fr-FR" dirty="0" err="1" smtClean="0"/>
              <a:t>error</a:t>
            </a:r>
            <a:r>
              <a:rPr lang="fr-FR" dirty="0" smtClean="0"/>
              <a:t> message</a:t>
            </a:r>
          </a:p>
          <a:p>
            <a:r>
              <a:rPr lang="fr-FR" dirty="0" smtClean="0"/>
              <a:t>Is the </a:t>
            </a:r>
            <a:r>
              <a:rPr lang="fr-FR" dirty="0" err="1" smtClean="0"/>
              <a:t>problem</a:t>
            </a:r>
            <a:r>
              <a:rPr lang="fr-FR" dirty="0" smtClean="0"/>
              <a:t>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nginx</a:t>
            </a:r>
            <a:r>
              <a:rPr lang="fr-FR" dirty="0" smtClean="0"/>
              <a:t> or PHP-FPM?</a:t>
            </a:r>
          </a:p>
          <a:p>
            <a:pPr marL="0" indent="0">
              <a:buNone/>
            </a:pPr>
            <a:r>
              <a:rPr lang="fr-FR" b="1" dirty="0" smtClean="0"/>
              <a:t>Solution</a:t>
            </a:r>
          </a:p>
          <a:p>
            <a:r>
              <a:rPr lang="fr-FR" dirty="0" err="1" smtClean="0"/>
              <a:t>Listen</a:t>
            </a:r>
            <a:r>
              <a:rPr lang="fr-FR" dirty="0" smtClean="0"/>
              <a:t> to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says</a:t>
            </a:r>
            <a:r>
              <a:rPr lang="fr-FR" dirty="0" smtClean="0"/>
              <a:t> to the </a:t>
            </a:r>
            <a:r>
              <a:rPr lang="fr-FR" dirty="0" err="1" smtClean="0"/>
              <a:t>other</a:t>
            </a:r>
            <a:endParaRPr lang="fr-FR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Configure </a:t>
            </a:r>
            <a:r>
              <a:rPr lang="fr-FR" dirty="0" err="1" smtClean="0"/>
              <a:t>nginx</a:t>
            </a:r>
            <a:r>
              <a:rPr lang="fr-FR" dirty="0" smtClean="0"/>
              <a:t> and PHP-FPM to talk on TCP sockets (use network </a:t>
            </a:r>
            <a:r>
              <a:rPr lang="fr-FR" dirty="0" err="1" smtClean="0"/>
              <a:t>stack</a:t>
            </a:r>
            <a:r>
              <a:rPr lang="fr-FR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tcpdump</a:t>
            </a:r>
            <a:endParaRPr lang="fr-F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tcpdump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-l -w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output.raw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-i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lo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port 9000</a:t>
            </a:r>
          </a:p>
          <a:p>
            <a:pPr marL="1371600" lvl="2" indent="-457200">
              <a:buFont typeface="+mj-lt"/>
              <a:buAutoNum type="alphaLcParenR"/>
            </a:pP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tcpdump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-Al -r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output.raw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&gt; output.log</a:t>
            </a:r>
            <a:endParaRPr lang="fr-F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About me: </a:t>
            </a:r>
            <a:r>
              <a:rPr lang="fr-FR" dirty="0" smtClean="0">
                <a:hlinkClick r:id="rId2"/>
              </a:rPr>
              <a:t>https://rosset.net/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Graduated</a:t>
            </a:r>
            <a:r>
              <a:rPr lang="fr-FR" dirty="0" smtClean="0"/>
              <a:t> in 2012</a:t>
            </a:r>
          </a:p>
          <a:p>
            <a:r>
              <a:rPr lang="fr-FR" dirty="0" err="1" smtClean="0"/>
              <a:t>Deeply</a:t>
            </a:r>
            <a:r>
              <a:rPr lang="fr-FR" dirty="0" smtClean="0"/>
              <a:t> </a:t>
            </a:r>
            <a:r>
              <a:rPr lang="fr-FR" dirty="0" err="1" smtClean="0"/>
              <a:t>interested</a:t>
            </a:r>
            <a:r>
              <a:rPr lang="fr-FR" dirty="0" smtClean="0"/>
              <a:t> by High-</a:t>
            </a:r>
            <a:r>
              <a:rPr lang="fr-FR" dirty="0" err="1" smtClean="0"/>
              <a:t>Availability</a:t>
            </a:r>
            <a:r>
              <a:rPr lang="fr-FR" dirty="0" smtClean="0"/>
              <a:t> challenges</a:t>
            </a:r>
          </a:p>
          <a:p>
            <a:pPr marL="457200" lvl="1" indent="0">
              <a:buNone/>
            </a:pPr>
            <a:r>
              <a:rPr lang="fr-FR" dirty="0" err="1" smtClean="0"/>
              <a:t>Nginx</a:t>
            </a:r>
            <a:r>
              <a:rPr lang="fr-FR" dirty="0" smtClean="0"/>
              <a:t>, Redis (</a:t>
            </a:r>
            <a:r>
              <a:rPr lang="fr-FR" dirty="0" err="1" smtClean="0"/>
              <a:t>NoSQL</a:t>
            </a:r>
            <a:r>
              <a:rPr lang="fr-FR" dirty="0" smtClean="0"/>
              <a:t>), </a:t>
            </a:r>
            <a:r>
              <a:rPr lang="fr-FR" dirty="0" err="1" smtClean="0"/>
              <a:t>OpenStack</a:t>
            </a:r>
            <a:r>
              <a:rPr lang="fr-FR" dirty="0" smtClean="0"/>
              <a:t>, …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Afficionado of </a:t>
            </a:r>
            <a:r>
              <a:rPr lang="fr-FR" dirty="0" err="1" smtClean="0"/>
              <a:t>nginx</a:t>
            </a:r>
            <a:r>
              <a:rPr lang="fr-FR" dirty="0" smtClean="0"/>
              <a:t> for 3 </a:t>
            </a:r>
            <a:r>
              <a:rPr lang="fr-FR" dirty="0" err="1" smtClean="0"/>
              <a:t>years</a:t>
            </a:r>
            <a:endParaRPr lang="fr-FR" dirty="0" smtClean="0"/>
          </a:p>
          <a:p>
            <a:r>
              <a:rPr lang="fr-FR" dirty="0" err="1" smtClean="0"/>
              <a:t>Using</a:t>
            </a:r>
            <a:r>
              <a:rPr lang="fr-FR" dirty="0" smtClean="0"/>
              <a:t> PHP for 10+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despite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inherent</a:t>
            </a:r>
            <a:r>
              <a:rPr lang="fr-FR" dirty="0" smtClean="0"/>
              <a:t> </a:t>
            </a:r>
            <a:r>
              <a:rPr lang="fr-FR" dirty="0" err="1" smtClean="0"/>
              <a:t>flaws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8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FastCGI</a:t>
            </a:r>
            <a:r>
              <a:rPr lang="fr-FR" dirty="0" smtClean="0"/>
              <a:t> index for directories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You </a:t>
            </a:r>
            <a:r>
              <a:rPr lang="fr-FR" dirty="0" err="1" smtClean="0"/>
              <a:t>want</a:t>
            </a:r>
            <a:r>
              <a:rPr lang="fr-FR" dirty="0" smtClean="0"/>
              <a:t> to serve content </a:t>
            </a:r>
            <a:r>
              <a:rPr lang="fr-FR" dirty="0" err="1" smtClean="0"/>
              <a:t>from</a:t>
            </a:r>
            <a:r>
              <a:rPr lang="fr-FR" dirty="0" smtClean="0"/>
              <a:t> a location </a:t>
            </a:r>
            <a:r>
              <a:rPr lang="fr-FR" dirty="0" err="1" smtClean="0"/>
              <a:t>matching</a:t>
            </a:r>
            <a:r>
              <a:rPr lang="fr-FR" dirty="0" smtClean="0"/>
              <a:t> a directory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/>
              <a:t>Problem</a:t>
            </a:r>
            <a:endParaRPr lang="fr-FR" b="1" dirty="0" smtClean="0"/>
          </a:p>
          <a:p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index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do </a:t>
            </a:r>
            <a:r>
              <a:rPr lang="fr-FR" dirty="0" err="1" smtClean="0"/>
              <a:t>its</a:t>
            </a:r>
            <a:r>
              <a:rPr lang="fr-FR" dirty="0" smtClean="0"/>
              <a:t> job and </a:t>
            </a:r>
            <a:r>
              <a:rPr lang="fr-FR" dirty="0" err="1" smtClean="0"/>
              <a:t>provide</a:t>
            </a:r>
            <a:r>
              <a:rPr lang="fr-FR" dirty="0" smtClean="0"/>
              <a:t> the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index.php</a:t>
            </a:r>
            <a:r>
              <a:rPr lang="fr-FR" dirty="0" smtClean="0"/>
              <a:t> file to the </a:t>
            </a:r>
            <a:r>
              <a:rPr lang="fr-FR" dirty="0" err="1" smtClean="0"/>
              <a:t>backend</a:t>
            </a:r>
            <a:endParaRPr lang="fr-FR" dirty="0" smtClean="0"/>
          </a:p>
          <a:p>
            <a:r>
              <a:rPr lang="fr-FR" dirty="0" err="1" smtClean="0"/>
              <a:t>However</a:t>
            </a:r>
            <a:r>
              <a:rPr lang="fr-FR" dirty="0" smtClean="0"/>
              <a:t> </a:t>
            </a:r>
            <a:r>
              <a:rPr lang="fr-FR" dirty="0" err="1" smtClean="0"/>
              <a:t>backend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receive</a:t>
            </a:r>
            <a:r>
              <a:rPr lang="fr-FR" dirty="0" smtClean="0"/>
              <a:t> the </a:t>
            </a:r>
            <a:r>
              <a:rPr lang="fr-FR" dirty="0" err="1" smtClean="0"/>
              <a:t>matched</a:t>
            </a:r>
            <a:r>
              <a:rPr lang="fr-FR" dirty="0" smtClean="0"/>
              <a:t> location to </a:t>
            </a:r>
            <a:r>
              <a:rPr lang="fr-FR" dirty="0" err="1" smtClean="0"/>
              <a:t>process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A directory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not a </a:t>
            </a:r>
            <a:r>
              <a:rPr lang="fr-FR" dirty="0" err="1" smtClean="0">
                <a:sym typeface="Wingdings" panose="05000000000000000000" pitchFamily="2" charset="2"/>
              </a:rPr>
              <a:t>valid</a:t>
            </a:r>
            <a:r>
              <a:rPr lang="fr-FR" dirty="0" smtClean="0">
                <a:sym typeface="Wingdings" panose="05000000000000000000" pitchFamily="2" charset="2"/>
              </a:rPr>
              <a:t> file for PHP to </a:t>
            </a:r>
            <a:r>
              <a:rPr lang="fr-FR" dirty="0" err="1" smtClean="0">
                <a:sym typeface="Wingdings" panose="05000000000000000000" pitchFamily="2" charset="2"/>
              </a:rPr>
              <a:t>process</a:t>
            </a:r>
            <a:r>
              <a:rPr lang="fr-FR" dirty="0" smtClean="0">
                <a:sym typeface="Wingdings" panose="05000000000000000000" pitchFamily="2" charset="2"/>
              </a:rPr>
              <a:t>…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Solution</a:t>
            </a:r>
          </a:p>
          <a:p>
            <a:r>
              <a:rPr lang="fr-FR" dirty="0" smtClean="0"/>
              <a:t>Use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fastcgi_index</a:t>
            </a:r>
            <a:r>
              <a:rPr lang="fr-FR" dirty="0" smtClean="0"/>
              <a:t> to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backend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index </a:t>
            </a:r>
            <a:r>
              <a:rPr lang="fr-FR" dirty="0" err="1" smtClean="0"/>
              <a:t>filename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97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Simple PHP </a:t>
            </a:r>
            <a:r>
              <a:rPr lang="fr-FR" dirty="0" err="1" smtClean="0"/>
              <a:t>load-balancing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Several</a:t>
            </a:r>
            <a:r>
              <a:rPr lang="fr-FR" dirty="0" smtClean="0"/>
              <a:t> PHP instances </a:t>
            </a:r>
            <a:r>
              <a:rPr lang="fr-FR" dirty="0" err="1" smtClean="0"/>
              <a:t>either</a:t>
            </a:r>
            <a:r>
              <a:rPr lang="fr-FR" dirty="0" smtClean="0"/>
              <a:t> local or </a:t>
            </a:r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network</a:t>
            </a:r>
          </a:p>
          <a:p>
            <a:pPr marL="457200" lvl="1" indent="0">
              <a:buNone/>
            </a:pPr>
            <a:r>
              <a:rPr lang="fr-FR" dirty="0" err="1"/>
              <a:t>B</a:t>
            </a:r>
            <a:r>
              <a:rPr lang="fr-FR" dirty="0" err="1" smtClean="0"/>
              <a:t>asically</a:t>
            </a:r>
            <a:r>
              <a:rPr lang="fr-FR" dirty="0" smtClean="0"/>
              <a:t> </a:t>
            </a:r>
            <a:r>
              <a:rPr lang="fr-FR" dirty="0" err="1" smtClean="0"/>
              <a:t>anywhere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nginx</a:t>
            </a:r>
            <a:r>
              <a:rPr lang="fr-FR" dirty="0" smtClean="0"/>
              <a:t> instance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connect</a:t>
            </a:r>
            <a:r>
              <a:rPr lang="fr-FR" dirty="0" smtClean="0"/>
              <a:t> to (LAN, VPN, …)</a:t>
            </a:r>
          </a:p>
          <a:p>
            <a:r>
              <a:rPr lang="fr-FR" dirty="0" smtClean="0"/>
              <a:t>Files </a:t>
            </a:r>
            <a:r>
              <a:rPr lang="fr-FR" dirty="0" err="1" smtClean="0"/>
              <a:t>served</a:t>
            </a:r>
            <a:r>
              <a:rPr lang="fr-FR" dirty="0" smtClean="0"/>
              <a:t> </a:t>
            </a:r>
            <a:r>
              <a:rPr lang="fr-FR" dirty="0" err="1" smtClean="0"/>
              <a:t>locally</a:t>
            </a:r>
            <a:r>
              <a:rPr lang="fr-FR" dirty="0" smtClean="0"/>
              <a:t> on </a:t>
            </a:r>
            <a:r>
              <a:rPr lang="fr-FR" dirty="0" err="1" smtClean="0"/>
              <a:t>each</a:t>
            </a:r>
            <a:r>
              <a:rPr lang="fr-FR" dirty="0" smtClean="0"/>
              <a:t> PHP instance</a:t>
            </a:r>
          </a:p>
          <a:p>
            <a:pPr marL="457200" lvl="1" indent="0">
              <a:buNone/>
            </a:pPr>
            <a:r>
              <a:rPr lang="fr-FR" dirty="0" smtClean="0"/>
              <a:t>You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wish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sure content </a:t>
            </a:r>
            <a:r>
              <a:rPr lang="fr-FR" dirty="0" err="1" smtClean="0"/>
              <a:t>is</a:t>
            </a:r>
            <a:r>
              <a:rPr lang="fr-FR" dirty="0" smtClean="0"/>
              <a:t> consistent </a:t>
            </a:r>
            <a:r>
              <a:rPr lang="fr-FR" dirty="0" err="1" smtClean="0"/>
              <a:t>among</a:t>
            </a:r>
            <a:r>
              <a:rPr lang="fr-FR" dirty="0" smtClean="0"/>
              <a:t> locations…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upstream</a:t>
            </a:r>
            <a:r>
              <a:rPr lang="fr-FR" dirty="0" smtClean="0"/>
              <a:t> block at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1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</a:t>
            </a:r>
            <a:r>
              <a:rPr lang="fr-FR" dirty="0" smtClean="0"/>
              <a:t> directive per… server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Domain </a:t>
            </a:r>
            <a:r>
              <a:rPr lang="fr-FR" dirty="0" err="1" smtClean="0"/>
              <a:t>names</a:t>
            </a:r>
            <a:r>
              <a:rPr lang="fr-FR" dirty="0" smtClean="0"/>
              <a:t> are </a:t>
            </a:r>
            <a:r>
              <a:rPr lang="fr-FR" dirty="0" err="1" smtClean="0"/>
              <a:t>automatically</a:t>
            </a:r>
            <a:r>
              <a:rPr lang="fr-FR" dirty="0" smtClean="0"/>
              <a:t> </a:t>
            </a:r>
            <a:r>
              <a:rPr lang="fr-FR" dirty="0" err="1" smtClean="0"/>
              <a:t>resolved</a:t>
            </a:r>
            <a:r>
              <a:rPr lang="fr-FR" dirty="0" smtClean="0"/>
              <a:t> (1 server / IP </a:t>
            </a:r>
            <a:r>
              <a:rPr lang="fr-FR" dirty="0" err="1" smtClean="0"/>
              <a:t>address</a:t>
            </a:r>
            <a:r>
              <a:rPr lang="fr-FR" dirty="0" smtClean="0"/>
              <a:t>)!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Change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fastcgi_pass</a:t>
            </a:r>
            <a:r>
              <a:rPr lang="fr-FR" dirty="0" smtClean="0"/>
              <a:t> to point at the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upstream</a:t>
            </a:r>
            <a:r>
              <a:rPr lang="fr-FR" dirty="0" smtClean="0"/>
              <a:t> group </a:t>
            </a:r>
            <a:r>
              <a:rPr lang="fr-FR" dirty="0" err="1" smtClean="0"/>
              <a:t>name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Play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weights</a:t>
            </a:r>
            <a:r>
              <a:rPr lang="fr-FR" dirty="0" smtClean="0"/>
              <a:t>, max </a:t>
            </a:r>
            <a:r>
              <a:rPr lang="fr-FR" dirty="0" err="1" smtClean="0"/>
              <a:t>fails</a:t>
            </a:r>
            <a:r>
              <a:rPr lang="fr-FR" dirty="0" smtClean="0"/>
              <a:t>, backup flag…</a:t>
            </a:r>
          </a:p>
        </p:txBody>
      </p:sp>
    </p:spTree>
    <p:extLst>
      <p:ext uri="{BB962C8B-B14F-4D97-AF65-F5344CB8AC3E}">
        <p14:creationId xmlns:p14="http://schemas.microsoft.com/office/powerpoint/2010/main" val="32537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09799" y="790113"/>
            <a:ext cx="9144000" cy="365828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Merci</a:t>
            </a:r>
          </a:p>
          <a:p>
            <a:r>
              <a:rPr lang="ru-RU" dirty="0" smtClean="0"/>
              <a:t>спасибо</a:t>
            </a:r>
            <a:endParaRPr lang="fr-FR" dirty="0" smtClean="0"/>
          </a:p>
          <a:p>
            <a:r>
              <a:rPr lang="hi-IN" dirty="0"/>
              <a:t>धन्यवाद</a:t>
            </a:r>
            <a:endParaRPr lang="fr-FR" dirty="0" smtClean="0"/>
          </a:p>
          <a:p>
            <a:r>
              <a:rPr lang="fr-FR" dirty="0" err="1" smtClean="0"/>
              <a:t>Danke</a:t>
            </a:r>
            <a:r>
              <a:rPr lang="fr-FR" dirty="0" smtClean="0"/>
              <a:t> </a:t>
            </a:r>
            <a:r>
              <a:rPr lang="fr-FR" dirty="0" err="1" smtClean="0"/>
              <a:t>schön</a:t>
            </a:r>
            <a:endParaRPr lang="fr-FR" dirty="0" smtClean="0"/>
          </a:p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(</a:t>
            </a:r>
            <a:r>
              <a:rPr lang="fr-FR" dirty="0" err="1" smtClean="0"/>
              <a:t>Australian</a:t>
            </a:r>
            <a:r>
              <a:rPr lang="fr-FR" dirty="0" smtClean="0"/>
              <a:t> accent)</a:t>
            </a:r>
          </a:p>
          <a:p>
            <a:endParaRPr lang="fr-FR" dirty="0" smtClean="0"/>
          </a:p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goo.gl/forms/P5gcuWtKUx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rosset.net/LAMP_just_died.pptx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417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Basics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Step</a:t>
            </a:r>
            <a:r>
              <a:rPr lang="fr-FR" dirty="0" smtClean="0"/>
              <a:t>-by-</a:t>
            </a:r>
            <a:r>
              <a:rPr lang="fr-FR" dirty="0" err="1" smtClean="0"/>
              <a:t>step</a:t>
            </a:r>
            <a:r>
              <a:rPr lang="fr-FR" dirty="0" smtClean="0"/>
              <a:t> basic </a:t>
            </a:r>
            <a:r>
              <a:rPr lang="fr-FR" dirty="0" err="1" smtClean="0"/>
              <a:t>nginx</a:t>
            </a:r>
            <a:r>
              <a:rPr lang="fr-FR" dirty="0" smtClean="0"/>
              <a:t> + PHP-FPM setup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1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Apache to </a:t>
            </a:r>
            <a:r>
              <a:rPr lang="fr-FR" dirty="0" err="1" smtClean="0"/>
              <a:t>nginx</a:t>
            </a:r>
            <a:r>
              <a:rPr lang="fr-FR" dirty="0" smtClean="0"/>
              <a:t>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nginx</a:t>
            </a:r>
            <a:r>
              <a:rPr lang="fr-FR" dirty="0" smtClean="0"/>
              <a:t> </a:t>
            </a:r>
            <a:r>
              <a:rPr lang="fr-FR" dirty="0" err="1" smtClean="0"/>
              <a:t>frontend</a:t>
            </a:r>
            <a:r>
              <a:rPr lang="fr-FR" dirty="0" smtClean="0"/>
              <a:t> != </a:t>
            </a:r>
            <a:r>
              <a:rPr lang="fr-FR" dirty="0" err="1" smtClean="0"/>
              <a:t>nginx</a:t>
            </a:r>
            <a:r>
              <a:rPr lang="fr-FR" dirty="0" smtClean="0"/>
              <a:t> server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425" y="1941286"/>
            <a:ext cx="7783366" cy="4305959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5735782" y="3096130"/>
            <a:ext cx="1810327" cy="1810327"/>
          </a:xfrm>
          <a:prstGeom prst="ellipse">
            <a:avLst/>
          </a:prstGeom>
          <a:noFill/>
          <a:ln w="1270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Apache to </a:t>
            </a:r>
            <a:r>
              <a:rPr lang="fr-FR" dirty="0" err="1" smtClean="0"/>
              <a:t>nginx</a:t>
            </a:r>
            <a:r>
              <a:rPr lang="fr-FR" dirty="0" smtClean="0"/>
              <a:t> (2/2)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Apache’s</a:t>
            </a:r>
            <a:r>
              <a:rPr lang="fr-FR" dirty="0" smtClean="0"/>
              <a:t> C10k </a:t>
            </a:r>
            <a:r>
              <a:rPr lang="fr-FR" dirty="0"/>
              <a:t>(</a:t>
            </a:r>
            <a:r>
              <a:rPr lang="fr-FR" dirty="0" smtClean="0"/>
              <a:t>non-</a:t>
            </a:r>
            <a:r>
              <a:rPr lang="fr-FR" dirty="0" err="1" smtClean="0"/>
              <a:t>static</a:t>
            </a:r>
            <a:r>
              <a:rPr lang="fr-FR" dirty="0" smtClean="0"/>
              <a:t> data) </a:t>
            </a:r>
            <a:r>
              <a:rPr lang="fr-FR" dirty="0" err="1" smtClean="0"/>
              <a:t>nightmare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dirty="0" err="1" smtClean="0">
                <a:solidFill>
                  <a:srgbClr val="FF0000"/>
                </a:solidFill>
              </a:rPr>
              <a:t>mod_php</a:t>
            </a:r>
            <a:r>
              <a:rPr lang="fr-FR" dirty="0" smtClean="0"/>
              <a:t> (and </a:t>
            </a:r>
            <a:r>
              <a:rPr lang="fr-FR" dirty="0" err="1" smtClean="0">
                <a:solidFill>
                  <a:srgbClr val="FF0000"/>
                </a:solidFill>
              </a:rPr>
              <a:t>mod_fcgid</a:t>
            </a:r>
            <a:r>
              <a:rPr lang="fr-FR" dirty="0" smtClean="0"/>
              <a:t>) must die: Apache </a:t>
            </a:r>
            <a:r>
              <a:rPr lang="fr-FR" dirty="0" err="1" smtClean="0"/>
              <a:t>spawned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endParaRPr lang="fr-FR" dirty="0" smtClean="0"/>
          </a:p>
          <a:p>
            <a:pPr lvl="1"/>
            <a:r>
              <a:rPr lang="fr-FR" dirty="0" err="1" smtClean="0">
                <a:solidFill>
                  <a:srgbClr val="FF0000"/>
                </a:solidFill>
              </a:rPr>
              <a:t>mod_fastcgi</a:t>
            </a:r>
            <a:r>
              <a:rPr lang="fr-FR" dirty="0" smtClean="0"/>
              <a:t>… 3</a:t>
            </a:r>
            <a:r>
              <a:rPr lang="fr-FR" baseline="30000" dirty="0" smtClean="0"/>
              <a:t>rd</a:t>
            </a:r>
            <a:r>
              <a:rPr lang="fr-FR" dirty="0" smtClean="0"/>
              <a:t>-party… not nominal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dirty="0" err="1"/>
              <a:t>Some</a:t>
            </a:r>
            <a:r>
              <a:rPr lang="fr-FR" dirty="0"/>
              <a:t> performance benchmarks: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sz="1400" dirty="0">
                <a:hlinkClick r:id="rId3"/>
              </a:rPr>
              <a:t>https://coolpandaca.wordpress.com/2012/03/20/apache-mpm-worker-prefork-mod_php-mod_fcgid-mod_fastcgi-php-fpm-and-nginx/</a:t>
            </a:r>
            <a:endParaRPr lang="fr-FR" sz="1400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PHP + </a:t>
            </a:r>
            <a:r>
              <a:rPr lang="fr-FR" dirty="0" err="1" smtClean="0"/>
              <a:t>FastCGI</a:t>
            </a:r>
            <a:r>
              <a:rPr lang="fr-FR" dirty="0" smtClean="0"/>
              <a:t> =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smtClean="0"/>
              <a:t>PHP-FPM: in </a:t>
            </a:r>
            <a:r>
              <a:rPr lang="fr-FR" dirty="0" err="1" smtClean="0"/>
              <a:t>PHP’s</a:t>
            </a:r>
            <a:r>
              <a:rPr lang="fr-FR" dirty="0" smtClean="0"/>
              <a:t> </a:t>
            </a:r>
            <a:r>
              <a:rPr lang="fr-FR" dirty="0" err="1" smtClean="0"/>
              <a:t>core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v5.3.3!</a:t>
            </a:r>
          </a:p>
          <a:p>
            <a:pPr marL="0" lvl="1" indent="0">
              <a:spcBef>
                <a:spcPts val="1000"/>
              </a:spcBef>
              <a:buNone/>
            </a:pPr>
            <a:endParaRPr lang="fr-FR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fr-FR" sz="3600" dirty="0" smtClean="0"/>
              <a:t>Time to </a:t>
            </a:r>
            <a:r>
              <a:rPr lang="fr-FR" sz="3600" dirty="0" err="1" smtClean="0"/>
              <a:t>remove</a:t>
            </a:r>
            <a:r>
              <a:rPr lang="fr-FR" sz="3600" dirty="0" smtClean="0"/>
              <a:t> the extra layer!</a:t>
            </a:r>
          </a:p>
        </p:txBody>
      </p:sp>
    </p:spTree>
    <p:extLst>
      <p:ext uri="{BB962C8B-B14F-4D97-AF65-F5344CB8AC3E}">
        <p14:creationId xmlns:p14="http://schemas.microsoft.com/office/powerpoint/2010/main" val="338824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Demo</a:t>
            </a:r>
            <a:r>
              <a:rPr lang="fr-FR" dirty="0" smtClean="0"/>
              <a:t> setup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Linux Debian stable (</a:t>
            </a:r>
            <a:r>
              <a:rPr lang="fr-FR" dirty="0" err="1" smtClean="0"/>
              <a:t>Wheezy</a:t>
            </a:r>
            <a:r>
              <a:rPr lang="fr-FR" dirty="0" smtClean="0"/>
              <a:t>) v7.6</a:t>
            </a:r>
          </a:p>
          <a:p>
            <a:r>
              <a:rPr lang="fr-FR" dirty="0" err="1" smtClean="0"/>
              <a:t>Nginx</a:t>
            </a:r>
            <a:r>
              <a:rPr lang="fr-FR" dirty="0" smtClean="0"/>
              <a:t> FOSS v1.6.2 (</a:t>
            </a:r>
            <a:r>
              <a:rPr lang="fr-FR" dirty="0" err="1" smtClean="0"/>
              <a:t>nginx’s</a:t>
            </a:r>
            <a:r>
              <a:rPr lang="fr-FR" dirty="0" smtClean="0"/>
              <a:t> official Debian package)</a:t>
            </a:r>
          </a:p>
          <a:p>
            <a:r>
              <a:rPr lang="fr-FR" dirty="0" smtClean="0"/>
              <a:t>PHP-FPM v5.6.1 (</a:t>
            </a:r>
            <a:r>
              <a:rPr lang="fr-FR" dirty="0" err="1" smtClean="0"/>
              <a:t>Dotdeb</a:t>
            </a:r>
            <a:r>
              <a:rPr lang="fr-FR" dirty="0" smtClean="0"/>
              <a:t> package)</a:t>
            </a:r>
          </a:p>
          <a:p>
            <a:pPr lvl="1"/>
            <a:r>
              <a:rPr lang="fr-FR" dirty="0" smtClean="0"/>
              <a:t>v5.4 </a:t>
            </a:r>
            <a:r>
              <a:rPr lang="fr-FR" dirty="0" err="1" smtClean="0"/>
              <a:t>branch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official Debian packages</a:t>
            </a:r>
          </a:p>
          <a:p>
            <a:pPr lvl="1"/>
            <a:r>
              <a:rPr lang="fr-FR" dirty="0" smtClean="0"/>
              <a:t>v5.5 </a:t>
            </a:r>
            <a:r>
              <a:rPr lang="fr-FR" dirty="0" err="1" smtClean="0"/>
              <a:t>branch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Dotdeb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Server content directory structure (</a:t>
            </a:r>
            <a:r>
              <a:rPr lang="fr-FR" dirty="0" err="1"/>
              <a:t>Filesystem</a:t>
            </a:r>
            <a:r>
              <a:rPr lang="fr-FR" dirty="0"/>
              <a:t> </a:t>
            </a:r>
            <a:r>
              <a:rPr lang="fr-FR" dirty="0" err="1"/>
              <a:t>Hierarchy</a:t>
            </a:r>
            <a:r>
              <a:rPr lang="fr-FR" dirty="0"/>
              <a:t> Standard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sz="1700" dirty="0" smtClean="0"/>
              <a:t>/</a:t>
            </a:r>
            <a:r>
              <a:rPr lang="fr-FR" sz="1700" dirty="0" err="1" smtClean="0"/>
              <a:t>srv</a:t>
            </a:r>
            <a:r>
              <a:rPr lang="fr-FR" sz="1700" dirty="0" smtClean="0"/>
              <a:t>/</a:t>
            </a:r>
            <a:endParaRPr lang="fr-FR" sz="1700" dirty="0"/>
          </a:p>
          <a:p>
            <a:pPr marL="0" indent="0">
              <a:buNone/>
            </a:pPr>
            <a:r>
              <a:rPr lang="fr-FR" sz="1700" dirty="0"/>
              <a:t>├── </a:t>
            </a:r>
            <a:r>
              <a:rPr lang="fr-FR" sz="1700" dirty="0" smtClean="0"/>
              <a:t>web			</a:t>
            </a:r>
            <a:r>
              <a:rPr lang="fr-FR" sz="1700" dirty="0" smtClean="0">
                <a:sym typeface="Wingdings" panose="05000000000000000000" pitchFamily="2" charset="2"/>
              </a:rPr>
              <a:t> Document </a:t>
            </a:r>
            <a:r>
              <a:rPr lang="fr-FR" sz="1700" dirty="0" err="1" smtClean="0">
                <a:sym typeface="Wingdings" panose="05000000000000000000" pitchFamily="2" charset="2"/>
              </a:rPr>
              <a:t>root</a:t>
            </a:r>
            <a:r>
              <a:rPr lang="fr-FR" sz="1700" dirty="0" smtClean="0">
                <a:sym typeface="Wingdings" panose="05000000000000000000" pitchFamily="2" charset="2"/>
              </a:rPr>
              <a:t> (PHP scripts)</a:t>
            </a:r>
            <a:endParaRPr lang="fr-FR" sz="1700" dirty="0"/>
          </a:p>
          <a:p>
            <a:pPr marL="0" indent="0">
              <a:buNone/>
            </a:pPr>
            <a:r>
              <a:rPr lang="fr-FR" sz="1700" dirty="0" smtClean="0"/>
              <a:t>└── logs			</a:t>
            </a:r>
            <a:r>
              <a:rPr lang="fr-FR" sz="1700" dirty="0" smtClean="0">
                <a:sym typeface="Wingdings" panose="05000000000000000000" pitchFamily="2" charset="2"/>
              </a:rPr>
              <a:t> Custom logs (</a:t>
            </a:r>
            <a:r>
              <a:rPr lang="fr-FR" sz="1700" dirty="0" err="1" smtClean="0">
                <a:sym typeface="Wingdings" panose="05000000000000000000" pitchFamily="2" charset="2"/>
              </a:rPr>
              <a:t>later</a:t>
            </a:r>
            <a:r>
              <a:rPr lang="fr-FR" sz="1700" dirty="0" smtClean="0">
                <a:sym typeface="Wingdings" panose="05000000000000000000" pitchFamily="2" charset="2"/>
              </a:rPr>
              <a:t>)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15804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Installing</a:t>
            </a:r>
            <a:r>
              <a:rPr lang="fr-FR" dirty="0" smtClean="0"/>
              <a:t> </a:t>
            </a:r>
            <a:r>
              <a:rPr lang="fr-FR" dirty="0" err="1" smtClean="0"/>
              <a:t>nginx</a:t>
            </a:r>
            <a:r>
              <a:rPr lang="fr-FR" dirty="0" smtClean="0"/>
              <a:t> (official </a:t>
            </a:r>
            <a:r>
              <a:rPr lang="fr-FR" dirty="0" err="1" smtClean="0"/>
              <a:t>repository</a:t>
            </a:r>
            <a:r>
              <a:rPr lang="fr-FR" dirty="0" smtClean="0"/>
              <a:t>)</a:t>
            </a:r>
            <a:r>
              <a:rPr lang="fr-FR" dirty="0"/>
              <a:t/>
            </a:r>
            <a:br>
              <a:rPr lang="fr-FR" dirty="0"/>
            </a:br>
            <a:r>
              <a:rPr lang="fr-FR" sz="2000" dirty="0" smtClean="0">
                <a:hlinkClick r:id="rId2"/>
              </a:rPr>
              <a:t>http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nginx.org/en/linux_packages.html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nginx</a:t>
            </a:r>
            <a:r>
              <a:rPr lang="fr-FR" dirty="0" smtClean="0"/>
              <a:t> </a:t>
            </a:r>
            <a:r>
              <a:rPr lang="fr-FR" dirty="0" err="1" smtClean="0"/>
              <a:t>repository</a:t>
            </a:r>
            <a:endParaRPr lang="fr-FR" dirty="0" smtClean="0"/>
          </a:p>
          <a:p>
            <a:pPr marL="457200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deb http://nginx.org/packages/debian/ wheezy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nginx</a:t>
            </a:r>
            <a:endParaRPr lang="fr-F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Download</a:t>
            </a:r>
            <a:r>
              <a:rPr lang="fr-FR" dirty="0" smtClean="0"/>
              <a:t> </a:t>
            </a:r>
            <a:r>
              <a:rPr lang="fr-FR" dirty="0" err="1" smtClean="0"/>
              <a:t>nginx</a:t>
            </a:r>
            <a:r>
              <a:rPr lang="fr-FR" dirty="0" smtClean="0"/>
              <a:t> </a:t>
            </a:r>
            <a:r>
              <a:rPr lang="fr-FR" dirty="0" err="1" smtClean="0"/>
              <a:t>repository</a:t>
            </a:r>
            <a:r>
              <a:rPr lang="fr-FR" dirty="0" smtClean="0"/>
              <a:t> PGP key</a:t>
            </a:r>
          </a:p>
          <a:p>
            <a:pPr marL="457200" lvl="1" indent="0">
              <a:buNone/>
            </a:pP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wget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http://nginx.org/keys/nginx_signing.key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Authenticate</a:t>
            </a:r>
            <a:r>
              <a:rPr lang="fr-FR" dirty="0" smtClean="0"/>
              <a:t> </a:t>
            </a:r>
            <a:r>
              <a:rPr lang="fr-FR" dirty="0" err="1" smtClean="0"/>
              <a:t>repository</a:t>
            </a:r>
            <a:r>
              <a:rPr lang="fr-FR" dirty="0" smtClean="0"/>
              <a:t> PGP key &amp; </a:t>
            </a: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endParaRPr lang="fr-FR" dirty="0" smtClean="0"/>
          </a:p>
          <a:p>
            <a:pPr marL="457200" lvl="1" indent="0">
              <a:buNone/>
            </a:pPr>
            <a:r>
              <a:rPr lang="fr-FR" sz="1600" dirty="0" smtClean="0">
                <a:hlinkClick r:id="rId3"/>
              </a:rPr>
              <a:t>http://nginx.org/en/pgp_keys.html</a:t>
            </a:r>
            <a:endParaRPr lang="fr-FR" sz="1600" dirty="0" smtClean="0"/>
          </a:p>
          <a:p>
            <a:pPr marL="457200" lvl="1" indent="0">
              <a:buNone/>
            </a:pPr>
            <a:r>
              <a:rPr lang="fr-FR" sz="1600" dirty="0" smtClean="0"/>
              <a:t>Keys all </a:t>
            </a:r>
            <a:r>
              <a:rPr lang="fr-FR" sz="1600" dirty="0" err="1" smtClean="0"/>
              <a:t>stored</a:t>
            </a:r>
            <a:r>
              <a:rPr lang="fr-FR" sz="1600" dirty="0" smtClean="0"/>
              <a:t> at the </a:t>
            </a:r>
            <a:r>
              <a:rPr lang="fr-FR" sz="1600" dirty="0" err="1" smtClean="0"/>
              <a:t>same</a:t>
            </a:r>
            <a:r>
              <a:rPr lang="fr-FR" sz="1600" dirty="0" smtClean="0"/>
              <a:t> location = </a:t>
            </a:r>
            <a:r>
              <a:rPr lang="fr-FR" sz="1600" dirty="0" err="1" smtClean="0"/>
              <a:t>equal</a:t>
            </a:r>
            <a:r>
              <a:rPr lang="fr-FR" sz="1600" dirty="0" smtClean="0"/>
              <a:t> </a:t>
            </a:r>
            <a:r>
              <a:rPr lang="fr-FR" sz="1600" dirty="0" err="1" smtClean="0"/>
              <a:t>amount</a:t>
            </a:r>
            <a:r>
              <a:rPr lang="fr-FR" sz="1600" dirty="0" smtClean="0"/>
              <a:t> of trust… You </a:t>
            </a:r>
            <a:r>
              <a:rPr lang="fr-FR" sz="1600" dirty="0" err="1" smtClean="0"/>
              <a:t>just</a:t>
            </a:r>
            <a:r>
              <a:rPr lang="fr-FR" sz="1600" dirty="0" smtClean="0"/>
              <a:t> </a:t>
            </a:r>
            <a:r>
              <a:rPr lang="fr-FR" sz="1600" dirty="0" err="1" smtClean="0"/>
              <a:t>need</a:t>
            </a:r>
            <a:r>
              <a:rPr lang="fr-FR" sz="1600" dirty="0" smtClean="0"/>
              <a:t> to trust one!</a:t>
            </a:r>
          </a:p>
          <a:p>
            <a:pPr marL="457200" lvl="1" indent="0">
              <a:buNone/>
            </a:pP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apt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-ket </a:t>
            </a: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nginx_signing.key</a:t>
            </a:r>
            <a:endParaRPr lang="fr-FR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Update/Install</a:t>
            </a: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fr-F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fr-F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nginx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├──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conf.d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conf.d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/*.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included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from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nginx.conf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├──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default.conf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Server configuration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example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├──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example_ssl.conf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SSL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example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(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commented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out)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├──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fastcgi_params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Standard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FastCGI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arguments for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FastCGI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client module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├──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nginx.conf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Main configuration file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Configuring</a:t>
            </a:r>
            <a:r>
              <a:rPr lang="fr-FR" dirty="0" smtClean="0"/>
              <a:t> </a:t>
            </a:r>
            <a:r>
              <a:rPr lang="fr-FR" dirty="0" err="1" smtClean="0"/>
              <a:t>nginx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Change user/group (</a:t>
            </a:r>
            <a:r>
              <a:rPr lang="fr-FR" dirty="0" err="1"/>
              <a:t>nginx</a:t>
            </a:r>
            <a:r>
              <a:rPr lang="fr-FR" dirty="0"/>
              <a:t>/www-data)</a:t>
            </a:r>
          </a:p>
          <a:p>
            <a:pPr lvl="1"/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fr-FR" dirty="0"/>
              <a:t> directive in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nginx.conf</a:t>
            </a:r>
            <a:r>
              <a:rPr lang="fr-FR" dirty="0"/>
              <a:t>					</a:t>
            </a:r>
            <a:r>
              <a:rPr lang="fr-FR" dirty="0">
                <a:solidFill>
                  <a:srgbClr val="009900"/>
                </a:solidFill>
              </a:rPr>
              <a:t>OK</a:t>
            </a:r>
          </a:p>
          <a:p>
            <a:pPr lvl="1"/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nginx.conf</a:t>
            </a:r>
            <a:r>
              <a:rPr lang="fr-FR" dirty="0"/>
              <a:t> </a:t>
            </a:r>
            <a:r>
              <a:rPr lang="fr-FR" dirty="0" err="1"/>
              <a:t>untouched</a:t>
            </a:r>
            <a:r>
              <a:rPr lang="fr-FR" dirty="0"/>
              <a:t> + </a:t>
            </a:r>
            <a:r>
              <a:rPr lang="fr-FR" dirty="0" err="1"/>
              <a:t>nginx</a:t>
            </a:r>
            <a:r>
              <a:rPr lang="fr-FR" dirty="0"/>
              <a:t> user </a:t>
            </a:r>
            <a:r>
              <a:rPr lang="fr-FR" dirty="0" err="1">
                <a:solidFill>
                  <a:srgbClr val="009900"/>
                </a:solidFill>
              </a:rPr>
              <a:t>secondary</a:t>
            </a:r>
            <a:r>
              <a:rPr lang="fr-FR" dirty="0"/>
              <a:t> group	</a:t>
            </a:r>
            <a:r>
              <a:rPr lang="fr-FR" dirty="0">
                <a:solidFill>
                  <a:srgbClr val="009900"/>
                </a:solidFill>
              </a:rPr>
              <a:t>OK</a:t>
            </a:r>
          </a:p>
          <a:p>
            <a:pPr lvl="1"/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nginx.conf</a:t>
            </a:r>
            <a:r>
              <a:rPr lang="fr-FR" dirty="0"/>
              <a:t> </a:t>
            </a:r>
            <a:r>
              <a:rPr lang="fr-FR" dirty="0" err="1"/>
              <a:t>untouched</a:t>
            </a:r>
            <a:r>
              <a:rPr lang="fr-FR" dirty="0"/>
              <a:t> + </a:t>
            </a:r>
            <a:r>
              <a:rPr lang="fr-FR" dirty="0" err="1"/>
              <a:t>nginx</a:t>
            </a:r>
            <a:r>
              <a:rPr lang="fr-FR" dirty="0"/>
              <a:t> user </a:t>
            </a:r>
            <a:r>
              <a:rPr lang="fr-FR" dirty="0" err="1">
                <a:solidFill>
                  <a:srgbClr val="CC3300"/>
                </a:solidFill>
              </a:rPr>
              <a:t>primary</a:t>
            </a:r>
            <a:r>
              <a:rPr lang="fr-FR" dirty="0"/>
              <a:t> group		</a:t>
            </a:r>
            <a:r>
              <a:rPr lang="fr-FR" dirty="0">
                <a:solidFill>
                  <a:srgbClr val="CC3300"/>
                </a:solidFill>
              </a:rPr>
              <a:t>KO</a:t>
            </a:r>
          </a:p>
          <a:p>
            <a:pPr marL="914400" lvl="2" indent="0">
              <a:buNone/>
            </a:pPr>
            <a:r>
              <a:rPr lang="fr-FR" dirty="0">
                <a:hlinkClick r:id="rId2"/>
              </a:rPr>
              <a:t>http://trac.nginx.org/nginx/ticket/165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Change </a:t>
            </a:r>
            <a:r>
              <a:rPr lang="fr-FR" dirty="0" err="1" smtClean="0"/>
              <a:t>workers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: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auto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Remove</a:t>
            </a:r>
            <a:r>
              <a:rPr lang="fr-FR" dirty="0" smtClean="0"/>
              <a:t> server </a:t>
            </a:r>
            <a:r>
              <a:rPr lang="fr-FR" dirty="0" err="1" smtClean="0"/>
              <a:t>tokens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Activate</a:t>
            </a:r>
            <a:r>
              <a:rPr lang="fr-FR" dirty="0" smtClean="0"/>
              <a:t> </a:t>
            </a:r>
            <a:r>
              <a:rPr lang="fr-FR" dirty="0" err="1" smtClean="0"/>
              <a:t>GZip</a:t>
            </a:r>
            <a:r>
              <a:rPr lang="fr-FR" dirty="0" smtClean="0"/>
              <a:t>? </a:t>
            </a:r>
            <a:r>
              <a:rPr lang="fr-FR" dirty="0" err="1" smtClean="0"/>
              <a:t>Adjust</a:t>
            </a:r>
            <a:r>
              <a:rPr lang="fr-FR" dirty="0" smtClean="0"/>
              <a:t> logs?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Change </a:t>
            </a:r>
            <a:r>
              <a:rPr lang="fr-FR" dirty="0" err="1"/>
              <a:t>server_name</a:t>
            </a:r>
            <a:r>
              <a:rPr lang="fr-FR" dirty="0"/>
              <a:t> &amp; clean-up default configuration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Adjust</a:t>
            </a:r>
            <a:r>
              <a:rPr lang="fr-FR" dirty="0" smtClean="0"/>
              <a:t> </a:t>
            </a:r>
            <a:r>
              <a:rPr lang="fr-F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root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5509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Installing</a:t>
            </a:r>
            <a:r>
              <a:rPr lang="fr-FR" dirty="0" smtClean="0"/>
              <a:t> PHP-FPM (</a:t>
            </a:r>
            <a:r>
              <a:rPr lang="fr-FR" dirty="0" err="1" smtClean="0"/>
              <a:t>Dotdeb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sz="2000" dirty="0" smtClean="0">
                <a:hlinkClick r:id="rId2"/>
              </a:rPr>
              <a:t>http://www.dotdeb.org/instructions/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Dotdeb</a:t>
            </a:r>
            <a:r>
              <a:rPr lang="fr-FR" dirty="0" smtClean="0"/>
              <a:t> </a:t>
            </a:r>
            <a:r>
              <a:rPr lang="fr-FR" dirty="0" err="1" smtClean="0"/>
              <a:t>repository</a:t>
            </a:r>
            <a:endParaRPr lang="fr-FR" dirty="0" smtClean="0"/>
          </a:p>
          <a:p>
            <a:pPr marL="457200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deb http://packages.dotdeb.org wheezy-php56 all</a:t>
            </a:r>
            <a:endParaRPr lang="fr-F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Download</a:t>
            </a:r>
            <a:r>
              <a:rPr lang="fr-FR" dirty="0" smtClean="0"/>
              <a:t> </a:t>
            </a:r>
            <a:r>
              <a:rPr lang="fr-FR" dirty="0" err="1" smtClean="0"/>
              <a:t>Dotdeb</a:t>
            </a:r>
            <a:r>
              <a:rPr lang="fr-FR" dirty="0" smtClean="0"/>
              <a:t> </a:t>
            </a:r>
            <a:r>
              <a:rPr lang="fr-FR" dirty="0" err="1" smtClean="0"/>
              <a:t>repository</a:t>
            </a:r>
            <a:r>
              <a:rPr lang="fr-FR" dirty="0" smtClean="0"/>
              <a:t> PGP key</a:t>
            </a:r>
          </a:p>
          <a:p>
            <a:pPr marL="457200" lvl="1" indent="0">
              <a:buNone/>
            </a:pP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wget</a:t>
            </a:r>
            <a:r>
              <a:rPr lang="fr-FR" sz="1600" dirty="0">
                <a:latin typeface="Consolas" panose="020B0609020204030204" pitchFamily="49" charset="0"/>
                <a:cs typeface="Consolas" panose="020B0609020204030204" pitchFamily="49" charset="0"/>
              </a:rPr>
              <a:t> http://www.dotdeb.org/dotdeb.gpg</a:t>
            </a:r>
            <a:endParaRPr lang="fr-FR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Add</a:t>
            </a:r>
            <a:r>
              <a:rPr lang="fr-FR" dirty="0" smtClean="0"/>
              <a:t> PGP key</a:t>
            </a:r>
            <a:endParaRPr lang="fr-FR" sz="1600" dirty="0" smtClean="0"/>
          </a:p>
          <a:p>
            <a:pPr marL="457200" lvl="1" indent="0">
              <a:buNone/>
            </a:pP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apt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-key </a:t>
            </a: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fr-F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dotdeb.gpg</a:t>
            </a:r>
            <a:endParaRPr lang="fr-FR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Update/Install</a:t>
            </a: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fr-F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/php5/</a:t>
            </a: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├── </a:t>
            </a:r>
            <a:r>
              <a:rPr lang="fr-F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conf.d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├── 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457200" lvl="1" indent="0">
              <a:buNone/>
            </a:pP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├── </a:t>
            </a:r>
            <a:r>
              <a:rPr lang="fr-F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fpm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├── </a:t>
            </a:r>
            <a:r>
              <a:rPr lang="fr-F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conf.d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 -&gt; ../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conf.d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Modules configuration,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conf.d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/*.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included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from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php-fpm.conf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├──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php-fpm.conf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Main FPM configuration file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├── 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php.ini	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PHP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interpreter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configuration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│   └──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pool.d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 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Pool (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listeners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/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environments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) 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configuration,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pool.d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/*.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conf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included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from</a:t>
            </a: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php-fpm.conf</a:t>
            </a:r>
            <a:endParaRPr lang="fr-F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fr-F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│</a:t>
            </a:r>
            <a:r>
              <a:rPr lang="fr-FR" sz="1400" dirty="0">
                <a:latin typeface="Consolas" panose="020B0609020204030204" pitchFamily="49" charset="0"/>
                <a:cs typeface="Consolas" panose="020B0609020204030204" pitchFamily="49" charset="0"/>
              </a:rPr>
              <a:t>       └── www.conf</a:t>
            </a:r>
          </a:p>
        </p:txBody>
      </p:sp>
    </p:spTree>
    <p:extLst>
      <p:ext uri="{BB962C8B-B14F-4D97-AF65-F5344CB8AC3E}">
        <p14:creationId xmlns:p14="http://schemas.microsoft.com/office/powerpoint/2010/main" val="17778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TC104033923[[fn=Profondeur]]</Template>
  <TotalTime>0</TotalTime>
  <Words>937</Words>
  <Application>Microsoft Office PowerPoint</Application>
  <PresentationFormat>Grand écran</PresentationFormat>
  <Paragraphs>212</Paragraphs>
  <Slides>22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Consolas</vt:lpstr>
      <vt:lpstr>Corbel</vt:lpstr>
      <vt:lpstr>Mangal</vt:lpstr>
      <vt:lpstr>Wingdings</vt:lpstr>
      <vt:lpstr>Profondeur</vt:lpstr>
      <vt:lpstr>The LAMP Just Died: Follow the Light</vt:lpstr>
      <vt:lpstr>About me: https://rosset.net/</vt:lpstr>
      <vt:lpstr>Basics</vt:lpstr>
      <vt:lpstr>From Apache to nginx (1/2)</vt:lpstr>
      <vt:lpstr>From Apache to nginx (2/2)</vt:lpstr>
      <vt:lpstr>Demo setup</vt:lpstr>
      <vt:lpstr>Installing nginx (official repository) http://nginx.org/en/linux_packages.html</vt:lpstr>
      <vt:lpstr>Configuring nginx</vt:lpstr>
      <vt:lpstr>Installing PHP-FPM (Dotdeb) http://www.dotdeb.org/instructions/</vt:lpstr>
      <vt:lpstr>Configuring PHP-FPM (&amp; nginx)</vt:lpstr>
      <vt:lpstr>Full-fledged PHP environment</vt:lpstr>
      <vt:lpstr>Security hardening</vt:lpstr>
      <vt:lpstr>Security hardening: the Dark side</vt:lpstr>
      <vt:lpstr>Security hardening: the Light side</vt:lpstr>
      <vt:lpstr>Advanced</vt:lpstr>
      <vt:lpstr>Simple caching</vt:lpstr>
      <vt:lpstr>PHP pools</vt:lpstr>
      <vt:lpstr>Logs https://php.net/error_log</vt:lpstr>
      <vt:lpstr>Listening to nginx – PHP-FPM Sometimes things just go wrong…</vt:lpstr>
      <vt:lpstr>FastCGI index for directories</vt:lpstr>
      <vt:lpstr>Simple PHP load-balancing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2014-10-22T19:20:50Z</dcterms:created>
  <dcterms:modified xsi:type="dcterms:W3CDTF">2014-10-22T19:21:08Z</dcterms:modified>
</cp:coreProperties>
</file>